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C662B159-58F3-4DA8-A1BF-263DEB647D80}">
  <a:tblStyle styleId="{C662B159-58F3-4DA8-A1BF-263DEB647D8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</a:tcStyle>
    </a:band1H>
    <a:band1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1V>
    <a:band2V>
      <a:tcStyle>
        <a:tcBdr>
          <a:lef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Slide de título">
    <p:bg>
      <p:bgPr>
        <a:solidFill>
          <a:srgbClr val="00365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467543" y="2693988"/>
            <a:ext cx="8208912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Open Sans"/>
              <a:buNone/>
              <a:defRPr b="1" i="0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65187" y="4293096"/>
            <a:ext cx="8213625" cy="13457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m com Legenda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94519" y="4800600"/>
            <a:ext cx="8281936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0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/>
          <p:nvPr>
            <p:ph idx="2" type="pic"/>
          </p:nvPr>
        </p:nvSpPr>
        <p:spPr>
          <a:xfrm>
            <a:off x="0" y="612775"/>
            <a:ext cx="914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94519" y="5367337"/>
            <a:ext cx="8281936" cy="5819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e texto vertical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 rot="5400000">
            <a:off x="2159731" y="-577787"/>
            <a:ext cx="482453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e texto verticai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 rot="5400000">
            <a:off x="4820778" y="2083259"/>
            <a:ext cx="567464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 rot="5400000">
            <a:off x="629779" y="102060"/>
            <a:ext cx="5674641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e conteúd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6021287"/>
            <a:ext cx="9144000" cy="836711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pic>
        <p:nvPicPr>
          <p:cNvPr descr="D:\Voxar\Voxar Labs 2016\logo-RGB-logotipo_branco.png" id="24" name="Shape 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3" y="6170082"/>
            <a:ext cx="1774378" cy="53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ítulo e conteúdo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6021287"/>
            <a:ext cx="9144000" cy="836711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  <p:pic>
        <p:nvPicPr>
          <p:cNvPr descr="D:\Voxar\Voxar Labs 2016\logo-RGB-logotipo_branco.png"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3" y="6170082"/>
            <a:ext cx="1774378" cy="5391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/>
          <p:nvPr>
            <p:ph idx="2" type="pic"/>
          </p:nvPr>
        </p:nvSpPr>
        <p:spPr>
          <a:xfrm>
            <a:off x="0" y="0"/>
            <a:ext cx="9144000" cy="602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beçalho da Seçã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1712" y="4653135"/>
            <a:ext cx="9144000" cy="2204863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468562" y="4797153"/>
            <a:ext cx="8207894" cy="12241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Open Sans"/>
              <a:buNone/>
              <a:defRPr b="0" i="0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722312" y="116631"/>
            <a:ext cx="7772400" cy="4920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320"/>
              </a:spcBef>
              <a:buClr>
                <a:srgbClr val="003651"/>
              </a:buClr>
              <a:buFont typeface="Arial"/>
              <a:buNone/>
              <a:defRPr b="1" i="0" sz="1600" u="none" cap="none" strike="noStrike">
                <a:solidFill>
                  <a:srgbClr val="00365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/>
          <p:nvPr>
            <p:ph idx="2" type="pic"/>
          </p:nvPr>
        </p:nvSpPr>
        <p:spPr>
          <a:xfrm>
            <a:off x="0" y="684781"/>
            <a:ext cx="9144000" cy="39683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3" type="subTitle"/>
          </p:nvPr>
        </p:nvSpPr>
        <p:spPr>
          <a:xfrm>
            <a:off x="465187" y="6093296"/>
            <a:ext cx="8213625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uas Partes de Conteú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6021287"/>
            <a:ext cx="9144000" cy="836711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Voxar\Voxar Labs 2016\logo-RGB-logotipo_branco.png" id="40" name="Shape 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3" y="6170082"/>
            <a:ext cx="1774378" cy="53912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196753"/>
            <a:ext cx="4038599" cy="4752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648200" y="1196753"/>
            <a:ext cx="4038599" cy="47525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33350" lvl="1" marL="74295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14300" lvl="3" marL="1600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14300" lvl="4" marL="20574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çã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6021287"/>
            <a:ext cx="9144000" cy="836711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Voxar\Voxar Labs 2016\logo-RGB-logotipo_branco.png" id="49" name="Shape 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3" y="6170082"/>
            <a:ext cx="1774378" cy="53912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50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196751"/>
            <a:ext cx="4040187" cy="97812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57200" y="2174875"/>
            <a:ext cx="4040187" cy="3774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4645025" y="1196751"/>
            <a:ext cx="4041774" cy="97812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36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4" type="body"/>
          </p:nvPr>
        </p:nvSpPr>
        <p:spPr>
          <a:xfrm>
            <a:off x="4645025" y="2174875"/>
            <a:ext cx="4041774" cy="37744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mente títul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6021287"/>
            <a:ext cx="9144000" cy="836711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Voxar\Voxar Labs 2016\logo-RGB-logotipo_branco.png" id="60" name="Shape 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3" y="6170082"/>
            <a:ext cx="1774378" cy="5391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m branc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údo com Legenda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6021287"/>
            <a:ext cx="9144000" cy="836711"/>
          </a:xfrm>
          <a:prstGeom prst="rect">
            <a:avLst/>
          </a:prstGeom>
          <a:solidFill>
            <a:srgbClr val="00365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Voxar\Voxar Labs 2016\logo-RGB-logotipo_branco.png" id="71" name="Shape 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7543" y="6170082"/>
            <a:ext cx="1774378" cy="53912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1" i="0" sz="20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575050" y="273051"/>
            <a:ext cx="5111750" cy="5604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57200" y="1435100"/>
            <a:ext cx="3008313" cy="44915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28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914400" marR="0" rtl="0" algn="l">
              <a:spcBef>
                <a:spcPts val="2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1371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18288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5E5E60"/>
              </a:buClr>
              <a:buFont typeface="Open Sans"/>
              <a:buNone/>
              <a:defRPr b="0" i="0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114300" lvl="2" marL="1143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127000" lvl="3" marL="1600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127000" lvl="4" marL="20574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rotWithShape="0" algn="ctr" dir="5400000" dist="50800">
              <a:srgbClr val="000000">
                <a:alpha val="42745"/>
              </a:srgbClr>
            </a:outerShdw>
          </a:effectLst>
        </p:spPr>
      </p:pic>
      <p:sp>
        <p:nvSpPr>
          <p:cNvPr id="102" name="Shape 102"/>
          <p:cNvSpPr txBox="1"/>
          <p:nvPr>
            <p:ph type="ctrTitle"/>
          </p:nvPr>
        </p:nvSpPr>
        <p:spPr>
          <a:xfrm>
            <a:off x="467543" y="1958975"/>
            <a:ext cx="8208912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Open Sans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Multi-Objective Tracking Applied to Bat Populations</a:t>
            </a:r>
          </a:p>
        </p:txBody>
      </p:sp>
      <p:pic>
        <p:nvPicPr>
          <p:cNvPr descr="D:\Voxar\2016\Marcas parceiros\assinatura_voxar_cin_ufpe_tudobranco.png" id="103" name="Shape 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5" y="5449019"/>
            <a:ext cx="5624512" cy="10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465187" y="3428998"/>
            <a:ext cx="8213625" cy="86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pt-BR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(Rastreamento Multi-Objetivo Aplicado a Populações de Morcegos)</a:t>
            </a:r>
          </a:p>
          <a:p>
            <a:pPr indent="0" lvl="0" marL="0" marR="0" rtl="0" algn="l">
              <a:lnSpc>
                <a:spcPct val="80000"/>
              </a:lnSpc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pt-BR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Symposium on Virtual and Augmented Reality – SVR 2016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18864" y="4437112"/>
            <a:ext cx="8229600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ill Sans"/>
              <a:buNone/>
            </a:pPr>
            <a:r>
              <a:rPr b="1" i="0" lang="pt-BR" sz="17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Eduardo Rodrigues</a:t>
            </a:r>
            <a:r>
              <a:rPr b="1" i="0" lang="pt-BR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João Marcelo Teixeira, Veronica Teichrieb, Enrico Bernard</a:t>
            </a:r>
          </a:p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Font typeface="Gill Sans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ício" id="106" name="Shape 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683" y="5733025"/>
            <a:ext cx="1794700" cy="86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1" y="1124745"/>
            <a:ext cx="4896543" cy="3744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Final System</a:t>
            </a:r>
          </a:p>
        </p:txBody>
      </p:sp>
      <p:pic>
        <p:nvPicPr>
          <p:cNvPr id="175" name="Shape 1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08720"/>
            <a:ext cx="8435279" cy="504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</p:txBody>
      </p:sp>
      <p:graphicFrame>
        <p:nvGraphicFramePr>
          <p:cNvPr id="181" name="Shape 181"/>
          <p:cNvGraphicFramePr/>
          <p:nvPr/>
        </p:nvGraphicFramePr>
        <p:xfrm>
          <a:off x="457200" y="36450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{C662B159-58F3-4DA8-A1BF-263DEB647D80}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365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Duration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365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Manual</a:t>
                      </a:r>
                      <a:r>
                        <a:rPr lang="pt-BR" sz="1800"/>
                        <a:t> </a:t>
                      </a: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Count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365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Automati</a:t>
                      </a:r>
                      <a:r>
                        <a:rPr lang="pt-BR" sz="1800"/>
                        <a:t>c Count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365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Error %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365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Error</a:t>
                      </a:r>
                      <a:r>
                        <a:rPr lang="pt-BR" sz="1800"/>
                        <a:t> #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003651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pt-BR" sz="1800"/>
                        <a:t>Video 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pt-BR" sz="1800"/>
                        <a:t>60s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25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24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4%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288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Video 2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60s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144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136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5.56%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8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pt-BR" sz="1800"/>
                        <a:t>Video 3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pt-BR" sz="1800"/>
                        <a:t>60s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487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475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2.47%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12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pt-BR" sz="1800"/>
                        <a:t>Total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pt-BR" sz="1800"/>
                        <a:t>180s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656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635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3.21%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pt-BR" sz="1800"/>
                        <a:t>21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1126767"/>
            <a:ext cx="2584956" cy="193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7315" y="1126767"/>
            <a:ext cx="2619466" cy="193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3603" y="1124744"/>
            <a:ext cx="2587655" cy="194074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395536" y="2924943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1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                 Video1			   Video2			       Video3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3D Viewer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generation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Frame rate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number of frames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resolution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Bats and tracks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Linear interpolation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2778" y="1041767"/>
            <a:ext cx="2638500" cy="49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" y="1041754"/>
            <a:ext cx="3904800" cy="49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3D Viewer</a:t>
            </a:r>
          </a:p>
        </p:txBody>
      </p:sp>
      <p:pic>
        <p:nvPicPr>
          <p:cNvPr id="199" name="Shape 1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6" y="836712"/>
            <a:ext cx="8981506" cy="5052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Conclusion and Future Work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Despite the limitations, good results have been achieved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Better politics for the conservation of caves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Collaborative system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validation metrics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Validate the system in different caves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1" marL="457200" marR="0" rtl="0" algn="l">
              <a:spcBef>
                <a:spcPts val="4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</a:p>
        </p:txBody>
      </p:sp>
      <p:pic>
        <p:nvPicPr>
          <p:cNvPr id="211" name="Shape 2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942284"/>
            <a:ext cx="8640960" cy="45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257754" y="5517205"/>
            <a:ext cx="864096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18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						  Contact: ehmr@cin.ufpe.br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rotWithShape="0" algn="ctr" dir="5400000" dist="50800">
              <a:srgbClr val="000000">
                <a:alpha val="42745"/>
              </a:srgbClr>
            </a:outerShdw>
          </a:effectLst>
        </p:spPr>
      </p:pic>
      <p:sp>
        <p:nvSpPr>
          <p:cNvPr id="218" name="Shape 218"/>
          <p:cNvSpPr txBox="1"/>
          <p:nvPr>
            <p:ph type="ctrTitle"/>
          </p:nvPr>
        </p:nvSpPr>
        <p:spPr>
          <a:xfrm>
            <a:off x="467543" y="1958975"/>
            <a:ext cx="8208912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Open Sans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Multi-Objective Tracking Applied to Bat Populations</a:t>
            </a:r>
          </a:p>
        </p:txBody>
      </p:sp>
      <p:pic>
        <p:nvPicPr>
          <p:cNvPr descr="D:\Voxar\2016\Marcas parceiros\assinatura_voxar_cin_ufpe_tudobranco.png" id="219" name="Shape 2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5" y="5449019"/>
            <a:ext cx="5624512" cy="10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465187" y="3429000"/>
            <a:ext cx="8213625" cy="432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Symposium on Virtual and Augmented Reality – SVR 2016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18864" y="4437112"/>
            <a:ext cx="8229600" cy="648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Gill Sans"/>
              <a:buNone/>
            </a:pPr>
            <a:r>
              <a:rPr b="1" i="0" lang="pt-BR" sz="1700" u="sng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Eduardo Rodrigues</a:t>
            </a:r>
            <a:r>
              <a:rPr b="1" i="0" lang="pt-BR" sz="1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João Marcelo, Veronica Teichrieb, Enrico Bernard</a:t>
            </a:r>
          </a:p>
          <a:p>
            <a:pPr indent="0" lvl="0" marL="0" marR="0" rtl="0" algn="ctr">
              <a:spcBef>
                <a:spcPts val="0"/>
              </a:spcBef>
              <a:buClr>
                <a:srgbClr val="262626"/>
              </a:buClr>
              <a:buFont typeface="Gill Sans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Início" id="222" name="Shape 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3683" y="5733025"/>
            <a:ext cx="1794700" cy="864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Populations are biological indicators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53" y="1491170"/>
            <a:ext cx="8810894" cy="409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Populations are biological indicators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48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751" y="908720"/>
            <a:ext cx="6749211" cy="506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603" y="1210979"/>
            <a:ext cx="4914121" cy="372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5976" y="1138428"/>
            <a:ext cx="4914125" cy="372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5976" y="1124745"/>
            <a:ext cx="4914121" cy="372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951" y="1124745"/>
            <a:ext cx="4914126" cy="375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74637"/>
            <a:ext cx="8229600" cy="634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5E5E60"/>
              </a:buClr>
              <a:buSzPct val="25000"/>
              <a:buFont typeface="Open Sans"/>
              <a:buNone/>
            </a:pPr>
            <a:r>
              <a:rPr b="0" i="0" lang="pt-BR" sz="2400" u="none" cap="none" strike="noStrike">
                <a:solidFill>
                  <a:srgbClr val="5E5E60"/>
                </a:solidFill>
                <a:latin typeface="Open Sans"/>
                <a:ea typeface="Open Sans"/>
                <a:cs typeface="Open Sans"/>
                <a:sym typeface="Open Sans"/>
              </a:rPr>
              <a:t>Automated Tool for Tracking Multiples Targets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124745"/>
            <a:ext cx="8229600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Video capture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Thermal camera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pt-BR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System development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Segmentation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Validation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Association</a:t>
            </a:r>
          </a:p>
          <a:p>
            <a:pPr indent="-285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</a:pPr>
            <a:r>
              <a:rPr b="1" i="0" lang="pt-BR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and estimation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580" y="1124745"/>
            <a:ext cx="4901366" cy="373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575" y="1124745"/>
            <a:ext cx="4901372" cy="374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